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3"/>
  </p:notesMasterIdLst>
  <p:sldIdLst>
    <p:sldId id="568" r:id="rId2"/>
    <p:sldId id="549" r:id="rId3"/>
    <p:sldId id="264" r:id="rId4"/>
    <p:sldId id="472" r:id="rId5"/>
    <p:sldId id="569" r:id="rId6"/>
    <p:sldId id="598" r:id="rId7"/>
    <p:sldId id="572" r:id="rId8"/>
    <p:sldId id="278" r:id="rId9"/>
    <p:sldId id="600" r:id="rId10"/>
    <p:sldId id="589" r:id="rId11"/>
    <p:sldId id="570" r:id="rId12"/>
    <p:sldId id="590" r:id="rId13"/>
    <p:sldId id="591" r:id="rId14"/>
    <p:sldId id="592" r:id="rId15"/>
    <p:sldId id="582" r:id="rId16"/>
    <p:sldId id="271" r:id="rId17"/>
    <p:sldId id="567" r:id="rId18"/>
    <p:sldId id="256" r:id="rId19"/>
    <p:sldId id="599" r:id="rId20"/>
    <p:sldId id="283" r:id="rId21"/>
    <p:sldId id="587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E4E7"/>
    <a:srgbClr val="178F9D"/>
    <a:srgbClr val="166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56"/>
    <p:restoredTop sz="94676"/>
  </p:normalViewPr>
  <p:slideViewPr>
    <p:cSldViewPr snapToGrid="0" snapToObjects="1">
      <p:cViewPr varScale="1">
        <p:scale>
          <a:sx n="113" d="100"/>
          <a:sy n="113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FBF0D-DAC7-C94F-9C3B-9B458C3AA2E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BA8FA-69D4-1C41-BF78-626354FC69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4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92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3F5C32-B14F-49CA-A5A0-E2C344E27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2E7E0C-6BDB-483B-8B83-0739DB387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C5423A-33AA-4F10-9885-F0D33334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3A5F-5F25-F341-BA63-A8CE509447EE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0E127E-A641-4406-9F79-3828AE382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263047-3642-498F-BEA2-90282528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123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C550A6-EDDA-4677-9EA3-81F6B405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91A3AF5-0221-4F40-A928-ABD5D9E08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57424E-6A73-4398-BC6D-162744E6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3A5F-5F25-F341-BA63-A8CE509447EE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6DF8C3-2D9C-4720-8125-C7A02B9D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F44424-7547-4764-BE8C-272DA2E4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842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A64E8F8-71EE-4403-8A8B-FA018752C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23143EF-4971-4215-852A-A12C40422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1399EC-3D4C-46CB-98D5-264C015B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3A5F-5F25-F341-BA63-A8CE509447EE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FE9C40-9A28-44FE-BEB5-B768AD25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EF9CA3-4C84-4E9C-AF4A-7D3AB24B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318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464A45-4C6D-4A56-97AF-101A441B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2AA9FA-71B1-4D33-8BFE-FE514BF93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6B78C4-1971-4443-AB70-C615398E2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3A5F-5F25-F341-BA63-A8CE509447EE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3F3F6C-1B93-48E2-BF7C-03EF37F1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C2A73A-97D9-41A0-B653-E6EAFA80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47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39B8C3-B5B4-451B-825A-AC2791FA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57E3847-30B3-4BD3-A272-777604FDA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8FE6F9-282C-45E1-98EF-8FE49359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3A5F-5F25-F341-BA63-A8CE509447EE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80E836-6BA4-4F0F-9EEB-4AC76C0D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7542B7-C546-4D78-9351-0C4E5CD0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7611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46EC7C-C656-4E17-B578-B3E23D72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D30643-E207-4BBC-A163-0DA17D902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2716055-5004-4252-AB7C-5FE1F7128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ACA79E-2734-4C31-A131-DC64BBA2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3A5F-5F25-F341-BA63-A8CE509447EE}" type="datetime1">
              <a:rPr lang="en-US" smtClean="0"/>
              <a:t>10/23/2023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575C1E1-B9C5-41E9-8862-EBEE2C13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8BF52C6-027D-43D5-9A05-4C4417C9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3399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D6595-8CCA-4627-95DC-D6D120F5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4539BA-5596-4CA5-9C56-5A4CA4977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C217EE-091E-4FFB-8622-1FD48B9DA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F737064-CEDD-4CE3-A00F-B7354B62A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C95306F-6B1F-4ED8-AD02-3B61FB567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F55AF39-6FDA-4A96-B26A-EFBB3CC4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3A5F-5F25-F341-BA63-A8CE509447EE}" type="datetime1">
              <a:rPr lang="en-US" smtClean="0"/>
              <a:t>10/23/2023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4A61D69-FA14-4B3B-93C9-D10329B5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95667D3-2A17-499D-8706-BFA037D3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7064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34D024-EC3D-4760-BBA6-C539E1B0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4A4FA4F-CD2F-46AB-9A92-B7F7D805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3A5F-5F25-F341-BA63-A8CE509447EE}" type="datetime1">
              <a:rPr lang="en-US" smtClean="0"/>
              <a:t>10/23/2023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991F44A-9962-4854-9204-8A6FEE40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F830F0-8125-464F-A4CD-1867FEC7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879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D900BFD-3402-44DE-A660-04A85FC96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3A5F-5F25-F341-BA63-A8CE509447EE}" type="datetime1">
              <a:rPr lang="en-US" smtClean="0"/>
              <a:t>10/23/2023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1D61EE3-656E-4080-B8F7-94429A36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238B50-6C54-40F6-8792-035FF675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09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DA4BA0-31D4-4973-801C-78A6C389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D5FB50-E600-4E22-8FB6-665F3C30E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B2780E7-9AD6-40BF-8C4F-476149DFC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FE17FC3-4148-40F2-B5E3-AE4AF373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3A5F-5F25-F341-BA63-A8CE509447EE}" type="datetime1">
              <a:rPr lang="en-US" smtClean="0"/>
              <a:t>10/23/2023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815928A-C3D1-40F2-9080-BAD2C657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5CBA8FC-FE15-4D97-BD5A-F676B192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242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10D958-D7F5-40F1-A494-AB6D8306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41F2D2E-22CC-41BF-BFB8-86D5F8C54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E63E4A1-9D14-4234-A3D4-BF3439AAF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63A7126-A5AE-432F-BBD4-9228ED66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3A5F-5F25-F341-BA63-A8CE509447EE}" type="datetime1">
              <a:rPr lang="en-US" smtClean="0"/>
              <a:t>10/23/2023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A9E65C-CE57-4299-A6C5-37B2FA0E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20849AD-684B-409E-9303-1F68FC78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647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72E3E6B-F900-47DB-B8B4-650E1E0E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B1A78B-D242-44C7-B2C9-34896AD3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0E06BC-E88C-4379-8297-0F1DFCD92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23A5F-5F25-F341-BA63-A8CE509447EE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643B67-FEA1-4413-B779-1EF0703BC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266AF9-01BE-485C-8AAE-6E87C6538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5E5D8-EB9F-CD42-B640-80FDE3B633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7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nature.com/articles/d41586-019-03759-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redatoryjournals.com/journa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66C5-53FF-DD47-9DC0-CFA09CAD7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1227932"/>
            <a:ext cx="10768012" cy="1325563"/>
          </a:xfrm>
        </p:spPr>
        <p:txBody>
          <a:bodyPr>
            <a:noAutofit/>
          </a:bodyPr>
          <a:lstStyle/>
          <a:p>
            <a:pPr marL="457200" marR="0" indent="-45720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Academic Writing and Publishing</a:t>
            </a:r>
            <a:br>
              <a:rPr lang="en-US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Resilient Urban Communities 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Consortium Conference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Strathmore University, Nairobi, Kenya</a:t>
            </a:r>
            <a:endParaRPr lang="en-US" sz="3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0B4E4-CD5B-2343-B72D-0F54A7D46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8" y="162718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Susan </a:t>
            </a:r>
            <a:r>
              <a:rPr lang="en-US" dirty="0" err="1"/>
              <a:t>Appe</a:t>
            </a:r>
            <a:r>
              <a:rPr lang="en-US" dirty="0"/>
              <a:t>, PhD, Associate Professor </a:t>
            </a:r>
          </a:p>
          <a:p>
            <a:pPr marL="0" indent="0" algn="ctr">
              <a:buNone/>
            </a:pPr>
            <a:r>
              <a:rPr lang="en-US" dirty="0" err="1"/>
              <a:t>Voluntas</a:t>
            </a:r>
            <a:r>
              <a:rPr lang="en-US" dirty="0"/>
              <a:t> co-editor-in-chief</a:t>
            </a:r>
          </a:p>
          <a:p>
            <a:pPr marL="0" indent="0" algn="ctr">
              <a:buNone/>
            </a:pPr>
            <a:r>
              <a:rPr lang="en-US" dirty="0"/>
              <a:t>December 7, 2022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34FC3-12F4-D743-AE3A-AADC3F88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9E4596-1D9B-E330-3A08-06547380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373" y="5642876"/>
            <a:ext cx="3142734" cy="719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D3A694-BA03-7B91-2D42-F5738D5EF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708" b="6103"/>
          <a:stretch/>
        </p:blipFill>
        <p:spPr>
          <a:xfrm>
            <a:off x="2556670" y="5941984"/>
            <a:ext cx="3313957" cy="828731"/>
          </a:xfrm>
          <a:prstGeom prst="rect">
            <a:avLst/>
          </a:prstGeom>
        </p:spPr>
      </p:pic>
      <p:pic>
        <p:nvPicPr>
          <p:cNvPr id="5" name="Grafik 6">
            <a:extLst>
              <a:ext uri="{FF2B5EF4-FFF2-40B4-BE49-F238E27FC236}">
                <a16:creationId xmlns:a16="http://schemas.microsoft.com/office/drawing/2014/main" id="{0AF995DD-8530-9195-74B9-8873A4F379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9" y="5935487"/>
            <a:ext cx="2109216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87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AB99-2F7C-164B-BDED-D3F3B96F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8F9D"/>
                </a:solidFill>
              </a:rPr>
              <a:t>General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3088C-FA17-3049-9B64-36CC3362F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AT" sz="3600" dirty="0" err="1">
                <a:cs typeface="Calibri" pitchFamily="34" charset="0"/>
              </a:rPr>
              <a:t>Explain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the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state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of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the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art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and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what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you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add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to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it</a:t>
            </a:r>
            <a:r>
              <a:rPr lang="de-AT" sz="3600" dirty="0">
                <a:cs typeface="Calibri" pitchFamily="34" charset="0"/>
              </a:rPr>
              <a:t> </a:t>
            </a:r>
          </a:p>
          <a:p>
            <a:r>
              <a:rPr lang="de-AT" sz="3600" dirty="0">
                <a:cs typeface="Calibri" pitchFamily="34" charset="0"/>
              </a:rPr>
              <a:t>Go </a:t>
            </a:r>
            <a:r>
              <a:rPr lang="de-AT" sz="3600" dirty="0" err="1">
                <a:cs typeface="Calibri" pitchFamily="34" charset="0"/>
              </a:rPr>
              <a:t>beyond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description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and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use</a:t>
            </a:r>
            <a:r>
              <a:rPr lang="de-AT" sz="3600" dirty="0">
                <a:cs typeface="Calibri" pitchFamily="34" charset="0"/>
              </a:rPr>
              <a:t> an explicit </a:t>
            </a:r>
            <a:r>
              <a:rPr lang="de-AT" sz="3600" dirty="0" err="1">
                <a:cs typeface="Calibri" pitchFamily="34" charset="0"/>
              </a:rPr>
              <a:t>theoretical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framework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to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analyse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the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issue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you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are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discussing</a:t>
            </a:r>
            <a:endParaRPr lang="de-AT" sz="3600" dirty="0">
              <a:cs typeface="Calibri" pitchFamily="34" charset="0"/>
            </a:endParaRPr>
          </a:p>
          <a:p>
            <a:r>
              <a:rPr lang="de-AT" sz="3600" dirty="0" err="1">
                <a:cs typeface="Calibri" pitchFamily="34" charset="0"/>
              </a:rPr>
              <a:t>Put</a:t>
            </a:r>
            <a:r>
              <a:rPr lang="de-AT" sz="3600" dirty="0">
                <a:cs typeface="Calibri" pitchFamily="34" charset="0"/>
              </a:rPr>
              <a:t> in a </a:t>
            </a:r>
            <a:r>
              <a:rPr lang="de-AT" sz="3600" dirty="0" err="1">
                <a:cs typeface="Calibri" pitchFamily="34" charset="0"/>
              </a:rPr>
              <a:t>clear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and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convincing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section</a:t>
            </a:r>
            <a:r>
              <a:rPr lang="de-AT" sz="3600" dirty="0">
                <a:cs typeface="Calibri" pitchFamily="34" charset="0"/>
              </a:rPr>
              <a:t> on </a:t>
            </a:r>
            <a:r>
              <a:rPr lang="de-AT" sz="3600" dirty="0" err="1">
                <a:cs typeface="Calibri" pitchFamily="34" charset="0"/>
              </a:rPr>
              <a:t>methodology</a:t>
            </a:r>
            <a:endParaRPr lang="de-AT" sz="3600" dirty="0">
              <a:cs typeface="Calibri" pitchFamily="34" charset="0"/>
            </a:endParaRP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F639A-9396-8343-B878-B4F1A77A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4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CE64-8294-944F-8603-41068798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9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78F9D"/>
                </a:solidFill>
              </a:rPr>
              <a:t>Pieces of an Article: Title and 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58678-A320-294A-B6BA-6095BD94A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cs typeface="Calibri" pitchFamily="34" charset="0"/>
              </a:rPr>
              <a:t>Title</a:t>
            </a:r>
            <a:r>
              <a:rPr lang="en-US" sz="3600" dirty="0">
                <a:cs typeface="Calibri" pitchFamily="34" charset="0"/>
              </a:rPr>
              <a:t> – Self-explanatory instead of overly creative </a:t>
            </a:r>
          </a:p>
          <a:p>
            <a:pPr marL="153988" lvl="2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cs typeface="Calibri" pitchFamily="34" charset="0"/>
              </a:rPr>
              <a:t>Abstract</a:t>
            </a:r>
            <a:r>
              <a:rPr lang="en-US" sz="3600" dirty="0">
                <a:cs typeface="Calibri" pitchFamily="34" charset="0"/>
              </a:rPr>
              <a:t> </a:t>
            </a:r>
          </a:p>
          <a:p>
            <a:pPr marL="382588" lvl="2"/>
            <a:r>
              <a:rPr lang="en-US" sz="3600" dirty="0">
                <a:cs typeface="Calibri" pitchFamily="34" charset="0"/>
              </a:rPr>
              <a:t>Gives the first impression! </a:t>
            </a:r>
          </a:p>
          <a:p>
            <a:pPr marL="382588" lvl="2"/>
            <a:r>
              <a:rPr lang="en-US" sz="3600" dirty="0"/>
              <a:t>Abstract needs to match precisely the content and argument of your paper</a:t>
            </a:r>
            <a:endParaRPr lang="de-AT" sz="3600" dirty="0"/>
          </a:p>
          <a:p>
            <a:pPr marL="0" indent="0">
              <a:buNone/>
            </a:pPr>
            <a:endParaRPr lang="en-US" sz="3600" dirty="0"/>
          </a:p>
          <a:p>
            <a:endParaRPr lang="de-AT" sz="3600" dirty="0"/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10033-7677-3048-A0C8-BB3CD390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9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2021-5966-A74C-B28E-525D56ED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8F9D"/>
                </a:solidFill>
              </a:rPr>
              <a:t>Pieces of an Article: </a:t>
            </a:r>
            <a:r>
              <a:rPr lang="de-AT" b="1" dirty="0" err="1">
                <a:solidFill>
                  <a:srgbClr val="178F9D"/>
                </a:solidFill>
                <a:cs typeface="Calibri" pitchFamily="34" charset="0"/>
              </a:rPr>
              <a:t>Opening</a:t>
            </a:r>
            <a:r>
              <a:rPr lang="de-AT" b="1" dirty="0">
                <a:solidFill>
                  <a:srgbClr val="178F9D"/>
                </a:solidFill>
                <a:cs typeface="Calibri" pitchFamily="34" charset="0"/>
              </a:rPr>
              <a:t> Parts</a:t>
            </a:r>
            <a:endParaRPr lang="en-US" b="1" dirty="0">
              <a:solidFill>
                <a:srgbClr val="178F9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E4F2-D97E-934D-8BB3-CDD18D997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31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An article requires a clear and logical progression of an argument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3600" b="1" dirty="0">
                <a:cs typeface="Calibri" pitchFamily="34" charset="0"/>
              </a:rPr>
              <a:t>Introduction </a:t>
            </a:r>
          </a:p>
          <a:p>
            <a:pPr marL="382588" lvl="2"/>
            <a:r>
              <a:rPr lang="en-US" sz="3600" dirty="0"/>
              <a:t>Big picture, present perhaps a gap/puzzle in knowledge</a:t>
            </a:r>
          </a:p>
          <a:p>
            <a:pPr marL="0" indent="0">
              <a:buNone/>
            </a:pPr>
            <a:r>
              <a:rPr lang="en-US" sz="3600" b="1" dirty="0">
                <a:cs typeface="Calibri" pitchFamily="34" charset="0"/>
              </a:rPr>
              <a:t>Literature review (~2—3 pages)</a:t>
            </a:r>
          </a:p>
          <a:p>
            <a:pPr marL="382588" lvl="2"/>
            <a:r>
              <a:rPr lang="en-US" sz="3600" dirty="0"/>
              <a:t>What does literature tell about RQ  &amp; research gap/puzzle (and why we should know more about it – the SO WHAT?)</a:t>
            </a:r>
          </a:p>
          <a:p>
            <a:endParaRPr lang="de-AT" sz="3600" dirty="0">
              <a:cs typeface="Calibri" pitchFamily="34" charset="0"/>
            </a:endParaRPr>
          </a:p>
          <a:p>
            <a:pPr marL="0" indent="0">
              <a:buNone/>
            </a:pPr>
            <a:endParaRPr lang="de-AT" sz="3600" dirty="0">
              <a:cs typeface="Calibri" pitchFamily="34" charset="0"/>
            </a:endParaRP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1DCD1-04AA-EE4A-AF01-A41374B5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65FE-671C-2D41-9E99-01DE5A84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75" y="365125"/>
            <a:ext cx="10859125" cy="1325563"/>
          </a:xfrm>
        </p:spPr>
        <p:txBody>
          <a:bodyPr/>
          <a:lstStyle/>
          <a:p>
            <a:r>
              <a:rPr lang="en-US" b="1" dirty="0">
                <a:solidFill>
                  <a:srgbClr val="178F9D"/>
                </a:solidFill>
              </a:rPr>
              <a:t>Pieces of an Article: Theoretical Contribution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CE73-C113-2B4F-B4A4-1FA251132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35" y="1495844"/>
            <a:ext cx="1085912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3600" b="1" dirty="0" err="1">
                <a:cs typeface="Calibri" pitchFamily="34" charset="0"/>
              </a:rPr>
              <a:t>Literature</a:t>
            </a:r>
            <a:r>
              <a:rPr lang="de-AT" sz="3600" b="1" dirty="0">
                <a:cs typeface="Calibri" pitchFamily="34" charset="0"/>
              </a:rPr>
              <a:t> Review &amp; Theory</a:t>
            </a:r>
          </a:p>
          <a:p>
            <a:pPr lvl="1"/>
            <a:r>
              <a:rPr lang="en-US" sz="3200" dirty="0"/>
              <a:t>Define your terms </a:t>
            </a:r>
          </a:p>
          <a:p>
            <a:pPr lvl="1"/>
            <a:r>
              <a:rPr lang="en-US" sz="3200" dirty="0"/>
              <a:t>Use an explicit theoretical framework</a:t>
            </a:r>
          </a:p>
          <a:p>
            <a:pPr lvl="1"/>
            <a:r>
              <a:rPr lang="en-US" sz="3200" dirty="0"/>
              <a:t>Draw on </a:t>
            </a:r>
            <a:r>
              <a:rPr lang="en-US" sz="3200" i="1" u="sng" dirty="0"/>
              <a:t>relevant</a:t>
            </a:r>
            <a:r>
              <a:rPr lang="en-US" sz="3200" dirty="0"/>
              <a:t> literature! (especially from the journal and field!)</a:t>
            </a:r>
          </a:p>
          <a:p>
            <a:pPr>
              <a:buFontTx/>
              <a:buChar char="-"/>
            </a:pPr>
            <a:endParaRPr lang="en-US" sz="3600" dirty="0"/>
          </a:p>
          <a:p>
            <a:pPr marL="0" indent="0">
              <a:buNone/>
            </a:pPr>
            <a:endParaRPr lang="en-US" sz="3600" dirty="0">
              <a:cs typeface="Calibri" pitchFamily="34" charset="0"/>
            </a:endParaRPr>
          </a:p>
          <a:p>
            <a:endParaRPr lang="en-US" sz="3600" dirty="0">
              <a:cs typeface="Calibri" pitchFamily="34" charset="0"/>
            </a:endParaRPr>
          </a:p>
          <a:p>
            <a:endParaRPr lang="de-AT" sz="3600" dirty="0">
              <a:cs typeface="Calibri" pitchFamily="34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C57AC-E846-334D-972F-9D6C2612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5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3D8A-FBA7-AC46-8EF4-5A86757D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8F9D"/>
                </a:solidFill>
              </a:rPr>
              <a:t>Pieces of an Article: Approach and Methodological Rigor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88244-BF2F-994E-9310-59070DE58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Describe your method and/or approach in detail.</a:t>
            </a:r>
          </a:p>
          <a:p>
            <a:pPr lvl="0"/>
            <a:r>
              <a:rPr lang="en-US" sz="3200" dirty="0"/>
              <a:t>If empirical, dedicate a solid section on methods that explains the methodological approach  </a:t>
            </a:r>
          </a:p>
          <a:p>
            <a:pPr lvl="1"/>
            <a:r>
              <a:rPr lang="en-US" sz="3000" dirty="0"/>
              <a:t>methodological approach</a:t>
            </a:r>
          </a:p>
          <a:p>
            <a:pPr lvl="1"/>
            <a:r>
              <a:rPr lang="en-US" sz="3000" dirty="0"/>
              <a:t>data collection (including inclusion and exclusion criteria)</a:t>
            </a:r>
          </a:p>
          <a:p>
            <a:pPr lvl="1"/>
            <a:r>
              <a:rPr lang="en-US" sz="3000" dirty="0"/>
              <a:t>data analysis (at times, this needs to be explained step by step)</a:t>
            </a:r>
          </a:p>
          <a:p>
            <a:pPr lvl="1"/>
            <a:r>
              <a:rPr lang="en-US" sz="3000" dirty="0"/>
              <a:t>positionality and limitations as appropriate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C0419-A9D1-5140-AD92-AE756D9C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46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DAE8-7677-4F48-8064-84D2A074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8F9D"/>
                </a:solidFill>
              </a:rPr>
              <a:t>Pieces of an Article: The So What?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C507-97C5-2D48-B174-80E3DBA57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cs typeface="Calibri" pitchFamily="34" charset="0"/>
              </a:rPr>
              <a:t>Presentation of results and findings</a:t>
            </a:r>
          </a:p>
          <a:p>
            <a:pPr lvl="1"/>
            <a:r>
              <a:rPr lang="en-US" sz="3200" dirty="0"/>
              <a:t>Must emerge from data</a:t>
            </a:r>
          </a:p>
          <a:p>
            <a:pPr marL="0" indent="0">
              <a:buNone/>
            </a:pPr>
            <a:r>
              <a:rPr lang="en-US" sz="3600" b="1" dirty="0">
                <a:cs typeface="Calibri" pitchFamily="34" charset="0"/>
              </a:rPr>
              <a:t>Discussion</a:t>
            </a:r>
          </a:p>
          <a:p>
            <a:pPr lvl="1"/>
            <a:r>
              <a:rPr lang="en-US" sz="3200" dirty="0"/>
              <a:t>Connect findings to theory and state of the art</a:t>
            </a:r>
          </a:p>
          <a:p>
            <a:pPr lvl="1"/>
            <a:r>
              <a:rPr lang="en-US" sz="3200" dirty="0"/>
              <a:t>What is new, what confirms/contradicts findings of others?</a:t>
            </a:r>
          </a:p>
          <a:p>
            <a:pPr lvl="1"/>
            <a:r>
              <a:rPr lang="en-US" sz="3200" dirty="0"/>
              <a:t>What is/are missing/limits of your study?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720C4-CD3E-824B-8D84-E89E193B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9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00640-CFC5-A146-8A53-638C18DB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365125"/>
            <a:ext cx="10841736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Research Approach/Paper Outline</a:t>
            </a:r>
            <a:endParaRPr lang="en-US" b="1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1E12C18-455F-0E49-839B-323A33DE49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2064" y="1533017"/>
          <a:ext cx="11164121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520">
                  <a:extLst>
                    <a:ext uri="{9D8B030D-6E8A-4147-A177-3AD203B41FA5}">
                      <a16:colId xmlns:a16="http://schemas.microsoft.com/office/drawing/2014/main" val="2734075780"/>
                    </a:ext>
                  </a:extLst>
                </a:gridCol>
                <a:gridCol w="7384601">
                  <a:extLst>
                    <a:ext uri="{9D8B030D-6E8A-4147-A177-3AD203B41FA5}">
                      <a16:colId xmlns:a16="http://schemas.microsoft.com/office/drawing/2014/main" val="1041325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78F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78F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074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/>
                        <a:t>WHAT you did</a:t>
                      </a:r>
                    </a:p>
                  </a:txBody>
                  <a:tcPr>
                    <a:solidFill>
                      <a:srgbClr val="98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 of the research (introduction)</a:t>
                      </a:r>
                    </a:p>
                  </a:txBody>
                  <a:tcPr>
                    <a:solidFill>
                      <a:srgbClr val="98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417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/>
                        <a:t>WHY you did it</a:t>
                      </a:r>
                    </a:p>
                  </a:txBody>
                  <a:tcPr>
                    <a:solidFill>
                      <a:srgbClr val="D5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problem/puzzle of the research (intro/literature review)</a:t>
                      </a:r>
                      <a:r>
                        <a:rPr lang="en-US" sz="3500" dirty="0">
                          <a:effectLst/>
                        </a:rPr>
                        <a:t> </a:t>
                      </a:r>
                      <a:endParaRPr lang="en-US" sz="3500" dirty="0"/>
                    </a:p>
                  </a:txBody>
                  <a:tcPr>
                    <a:solidFill>
                      <a:srgbClr val="D5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80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/>
                        <a:t>HOW you did it</a:t>
                      </a:r>
                    </a:p>
                  </a:txBody>
                  <a:tcPr>
                    <a:solidFill>
                      <a:srgbClr val="98E9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the problem was studied (methods)</a:t>
                      </a:r>
                      <a:r>
                        <a:rPr lang="en-US" sz="3500" dirty="0">
                          <a:effectLst/>
                        </a:rPr>
                        <a:t> </a:t>
                      </a:r>
                      <a:endParaRPr lang="en-US" sz="3500" dirty="0"/>
                    </a:p>
                  </a:txBody>
                  <a:tcPr>
                    <a:solidFill>
                      <a:srgbClr val="98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44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/>
                        <a:t>WHAT you found</a:t>
                      </a:r>
                    </a:p>
                  </a:txBody>
                  <a:tcPr>
                    <a:solidFill>
                      <a:srgbClr val="D5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principal findings (results)</a:t>
                      </a:r>
                      <a:r>
                        <a:rPr lang="en-US" sz="3500" dirty="0">
                          <a:effectLst/>
                        </a:rPr>
                        <a:t> </a:t>
                      </a:r>
                      <a:endParaRPr lang="en-US" sz="3500" dirty="0"/>
                    </a:p>
                  </a:txBody>
                  <a:tcPr>
                    <a:solidFill>
                      <a:srgbClr val="D5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21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/>
                        <a:t>WHAT it means</a:t>
                      </a:r>
                    </a:p>
                  </a:txBody>
                  <a:tcPr>
                    <a:solidFill>
                      <a:srgbClr val="98E9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the findings mean and why is this important (discussion and conclusion)</a:t>
                      </a:r>
                      <a:r>
                        <a:rPr lang="en-US" sz="3500" dirty="0">
                          <a:effectLst/>
                        </a:rPr>
                        <a:t> </a:t>
                      </a:r>
                      <a:endParaRPr lang="en-US" sz="3500" dirty="0"/>
                    </a:p>
                  </a:txBody>
                  <a:tcPr>
                    <a:solidFill>
                      <a:srgbClr val="98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0064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2CE1B1-BF6F-0B40-941A-8CEB3B5A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8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A1E70CBF-1525-5748-93EE-B3F10FD0C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72" t="15791" r="40081" b="7990"/>
          <a:stretch/>
        </p:blipFill>
        <p:spPr>
          <a:xfrm>
            <a:off x="329783" y="144771"/>
            <a:ext cx="5078639" cy="6601482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3D8F5A-D05D-674F-9443-88A7881C9585}"/>
              </a:ext>
            </a:extLst>
          </p:cNvPr>
          <p:cNvSpPr txBox="1"/>
          <p:nvPr/>
        </p:nvSpPr>
        <p:spPr>
          <a:xfrm>
            <a:off x="6215063" y="2260056"/>
            <a:ext cx="56471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cs typeface="Calibri" pitchFamily="34" charset="0"/>
              </a:rPr>
              <a:t>Go </a:t>
            </a:r>
            <a:r>
              <a:rPr lang="de-AT" sz="3600" dirty="0" err="1">
                <a:cs typeface="Calibri" pitchFamily="34" charset="0"/>
              </a:rPr>
              <a:t>from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general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to</a:t>
            </a:r>
            <a:r>
              <a:rPr lang="de-AT" sz="3600" dirty="0">
                <a:cs typeface="Calibri" pitchFamily="34" charset="0"/>
              </a:rPr>
              <a:t> </a:t>
            </a:r>
            <a:r>
              <a:rPr lang="de-AT" sz="3600" dirty="0" err="1">
                <a:cs typeface="Calibri" pitchFamily="34" charset="0"/>
              </a:rPr>
              <a:t>specific</a:t>
            </a:r>
            <a:r>
              <a:rPr lang="de-AT" sz="3600" dirty="0">
                <a:cs typeface="Calibri" pitchFamily="34" charset="0"/>
              </a:rPr>
              <a:t>!</a:t>
            </a:r>
          </a:p>
          <a:p>
            <a:endParaRPr lang="de-AT" sz="3600" dirty="0">
              <a:cs typeface="Calibri" pitchFamily="34" charset="0"/>
            </a:endParaRPr>
          </a:p>
          <a:p>
            <a:r>
              <a:rPr lang="de-AT" sz="3600" dirty="0" err="1"/>
              <a:t>Explain</a:t>
            </a:r>
            <a:r>
              <a:rPr lang="de-AT" sz="3600" dirty="0"/>
              <a:t> </a:t>
            </a:r>
            <a:r>
              <a:rPr lang="de-AT" sz="3600" dirty="0" err="1"/>
              <a:t>what</a:t>
            </a:r>
            <a:r>
              <a:rPr lang="de-AT" sz="3600" dirty="0"/>
              <a:t> </a:t>
            </a:r>
            <a:r>
              <a:rPr lang="de-AT" sz="3600" dirty="0" err="1"/>
              <a:t>general</a:t>
            </a:r>
            <a:r>
              <a:rPr lang="de-AT" sz="3600" dirty="0"/>
              <a:t> </a:t>
            </a:r>
            <a:r>
              <a:rPr lang="de-AT" sz="3600" dirty="0" err="1"/>
              <a:t>debate</a:t>
            </a:r>
            <a:r>
              <a:rPr lang="de-AT" sz="3600" dirty="0"/>
              <a:t> </a:t>
            </a:r>
            <a:r>
              <a:rPr lang="de-AT" sz="3600" dirty="0" err="1"/>
              <a:t>you</a:t>
            </a:r>
            <a:r>
              <a:rPr lang="de-AT" sz="3600" dirty="0"/>
              <a:t> </a:t>
            </a:r>
            <a:r>
              <a:rPr lang="de-AT" sz="3600" dirty="0" err="1"/>
              <a:t>are</a:t>
            </a:r>
            <a:r>
              <a:rPr lang="de-AT" sz="3600" dirty="0"/>
              <a:t> </a:t>
            </a:r>
            <a:r>
              <a:rPr lang="de-AT" sz="3600" dirty="0" err="1"/>
              <a:t>part</a:t>
            </a:r>
            <a:r>
              <a:rPr lang="de-AT" sz="3600" dirty="0"/>
              <a:t> </a:t>
            </a:r>
            <a:r>
              <a:rPr lang="de-AT" sz="3600" dirty="0" err="1"/>
              <a:t>of</a:t>
            </a:r>
            <a:r>
              <a:rPr lang="de-AT" sz="3600" dirty="0"/>
              <a:t> </a:t>
            </a:r>
            <a:r>
              <a:rPr lang="de-AT" sz="3600" dirty="0" err="1"/>
              <a:t>and</a:t>
            </a:r>
            <a:r>
              <a:rPr lang="de-AT" sz="3600" dirty="0"/>
              <a:t> </a:t>
            </a:r>
            <a:r>
              <a:rPr lang="de-AT" sz="3600" dirty="0" err="1"/>
              <a:t>why</a:t>
            </a:r>
            <a:r>
              <a:rPr lang="de-AT" sz="3600" dirty="0"/>
              <a:t> </a:t>
            </a:r>
            <a:r>
              <a:rPr lang="de-AT" sz="3600" dirty="0" err="1"/>
              <a:t>research</a:t>
            </a:r>
            <a:r>
              <a:rPr lang="de-AT" sz="3600" dirty="0"/>
              <a:t> in </a:t>
            </a:r>
            <a:r>
              <a:rPr lang="de-AT" sz="3600" dirty="0" err="1"/>
              <a:t>your</a:t>
            </a:r>
            <a:r>
              <a:rPr lang="de-AT" sz="3600" dirty="0"/>
              <a:t> </a:t>
            </a:r>
            <a:r>
              <a:rPr lang="de-AT" sz="3600" dirty="0" err="1"/>
              <a:t>specific</a:t>
            </a:r>
            <a:r>
              <a:rPr lang="de-AT" sz="3600" dirty="0"/>
              <a:t> </a:t>
            </a:r>
            <a:r>
              <a:rPr lang="de-AT" sz="3600" dirty="0" err="1"/>
              <a:t>region</a:t>
            </a:r>
            <a:r>
              <a:rPr lang="de-AT" sz="3600" dirty="0"/>
              <a:t>/</a:t>
            </a:r>
            <a:r>
              <a:rPr lang="de-AT" sz="3600" dirty="0" err="1"/>
              <a:t>case</a:t>
            </a:r>
            <a:r>
              <a:rPr lang="de-AT" sz="3600" dirty="0"/>
              <a:t> </a:t>
            </a:r>
            <a:r>
              <a:rPr lang="de-AT" sz="3600" dirty="0" err="1"/>
              <a:t>is</a:t>
            </a:r>
            <a:r>
              <a:rPr lang="de-AT" sz="3600" dirty="0"/>
              <a:t> </a:t>
            </a:r>
            <a:r>
              <a:rPr lang="de-AT" sz="3600" dirty="0" err="1"/>
              <a:t>interesting</a:t>
            </a:r>
            <a:r>
              <a:rPr lang="de-AT" sz="3600" dirty="0"/>
              <a:t> </a:t>
            </a:r>
            <a:r>
              <a:rPr lang="de-AT" sz="3600" dirty="0" err="1"/>
              <a:t>for</a:t>
            </a:r>
            <a:r>
              <a:rPr lang="de-AT" sz="3600" dirty="0"/>
              <a:t> an international </a:t>
            </a:r>
            <a:r>
              <a:rPr lang="de-AT" sz="3600" dirty="0" err="1"/>
              <a:t>audience</a:t>
            </a:r>
            <a:endParaRPr lang="de-AT" sz="3600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77C5B8-2D78-A447-8F73-8BC35F762B00}"/>
              </a:ext>
            </a:extLst>
          </p:cNvPr>
          <p:cNvSpPr txBox="1"/>
          <p:nvPr/>
        </p:nvSpPr>
        <p:spPr>
          <a:xfrm>
            <a:off x="6260034" y="776029"/>
            <a:ext cx="3183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178F9D"/>
                </a:solidFill>
                <a:latin typeface="+mj-lt"/>
              </a:rPr>
              <a:t>Key 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F7F54-5957-1845-9DE8-1DA80D2E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7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D4870BE-5A7C-4EE7-B84C-14603E5EF3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6260842" y="177282"/>
            <a:ext cx="5719664" cy="4028958"/>
          </a:xfrm>
        </p:spPr>
        <p:txBody>
          <a:bodyPr anchor="t">
            <a:noAutofit/>
          </a:bodyPr>
          <a:lstStyle/>
          <a:p>
            <a:r>
              <a:rPr lang="en-AU" sz="2800" b="1" dirty="0"/>
              <a:t>Introducing ISTR PhD alumni’s </a:t>
            </a:r>
            <a:br>
              <a:rPr lang="en-AU" sz="2800" b="1" dirty="0"/>
            </a:br>
            <a:r>
              <a:rPr lang="en-AU" sz="2800" b="1" dirty="0"/>
              <a:t>very own newsletter!</a:t>
            </a:r>
            <a:endParaRPr lang="en-AU" sz="800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Stay updated with what’s happening in ISTR and the ISTR PhD seminar alumni network.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Be featured in our newsletter columns or contribute content.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Meet fellow alumni and find out about their cutting-edge research and their career pathways.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Learn about finding a role in academia or the third sector in your part of the world.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Gain perspectives on researching the third sector and get advice on writing and completing your thesis.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Find collaborators for your project and share calls for funding, applications, papers, and seminars.</a:t>
            </a:r>
            <a:endParaRPr lang="en-US" sz="1800" dirty="0">
              <a:effectLst/>
              <a:latin typeface="Calibri" panose="020F0502020204030204" pitchFamily="34" charset="0"/>
              <a:ea typeface="Avenir Next LT Pro" panose="020B05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C4334-3E98-4080-B330-06979EAC82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280" y="3732844"/>
            <a:ext cx="3735960" cy="203609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7F75EB-851C-47F6-8C63-6D0E5956F9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21170" y="512539"/>
            <a:ext cx="5329124" cy="3061086"/>
          </a:xfrm>
        </p:spPr>
        <p:txBody>
          <a:bodyPr anchor="b">
            <a:noAutofit/>
          </a:bodyPr>
          <a:lstStyle/>
          <a:p>
            <a:pPr algn="l"/>
            <a:r>
              <a:rPr lang="en-US" sz="5500" b="0" dirty="0">
                <a:effectLst/>
                <a:latin typeface="Franklin Gothic Demi" panose="020B0703020102020204" pitchFamily="34" charset="0"/>
                <a:ea typeface="Avenir Next LT Pro" panose="020B0504020202020204" pitchFamily="34" charset="0"/>
                <a:cs typeface="Times New Roman" panose="02020603050405020304" pitchFamily="18" charset="0"/>
              </a:rPr>
              <a:t>ISTR PhD Seminar Alumni Quarterly Newsletter</a:t>
            </a:r>
            <a:endParaRPr lang="en-AU" sz="5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E9B7E-A22B-CD76-007A-7E52A5553C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0" y="4750893"/>
            <a:ext cx="56242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800" b="1" dirty="0"/>
              <a:t>Help us tailor the newsletter’s content </a:t>
            </a:r>
            <a:br>
              <a:rPr lang="en-AU" sz="1800" b="1" dirty="0"/>
            </a:br>
            <a:r>
              <a:rPr lang="en-AU" sz="1800" b="1" dirty="0"/>
              <a:t>to your needs and interests!</a:t>
            </a:r>
            <a:endParaRPr lang="en-AU" sz="1800" dirty="0"/>
          </a:p>
          <a:p>
            <a:r>
              <a:rPr lang="en-AU" sz="1800" dirty="0"/>
              <a:t>Take our online survey if you’re </a:t>
            </a:r>
            <a:br>
              <a:rPr lang="en-AU" sz="1800" dirty="0"/>
            </a:br>
            <a:r>
              <a:rPr lang="en-AU" sz="1800" dirty="0"/>
              <a:t>an ISTR PhD seminar alumnus </a:t>
            </a:r>
            <a:br>
              <a:rPr lang="en-AU" sz="1800" dirty="0"/>
            </a:br>
            <a:r>
              <a:rPr lang="en-AU" sz="1800" dirty="0"/>
              <a:t>(from whichever year)!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Avenir Next LT Pro" panose="020B0504020202020204" pitchFamily="34" charset="0"/>
                <a:cs typeface="Times New Roman" panose="02020603050405020304" pitchFamily="18" charset="0"/>
              </a:rPr>
              <a:t>https://bit.ly/PhDAlumniSurvey2022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5B4D1-EBAE-A7DB-9F1E-FF320A97E5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630" y="4750893"/>
            <a:ext cx="1734410" cy="17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63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D96B3C-18A0-BD44-573E-AEBCE6EB63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9437" y="294195"/>
            <a:ext cx="96131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dirty="0">
                <a:effectLst/>
                <a:latin typeface="Franklin Gothic Demi" panose="020B0703020102020204" pitchFamily="34" charset="0"/>
                <a:ea typeface="Avenir Next LT Pro" panose="020B0504020202020204" pitchFamily="34" charset="0"/>
                <a:cs typeface="Times New Roman" panose="02020603050405020304" pitchFamily="18" charset="0"/>
              </a:rPr>
              <a:t>ISTR PhD Seminar Alumni Quarterly Newsletter</a:t>
            </a:r>
            <a:endParaRPr lang="en-AU" sz="3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6257F8-0267-8CAB-89E7-DA97DC3B1F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0784" y="1156006"/>
            <a:ext cx="10670433" cy="5123706"/>
            <a:chOff x="768766" y="1156006"/>
            <a:chExt cx="10670433" cy="512370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1FEAA2-13B5-D29C-AC2E-7EA21E3CAF4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68766" y="1156006"/>
              <a:ext cx="3295597" cy="5123706"/>
              <a:chOff x="1555944" y="1140103"/>
              <a:chExt cx="3295597" cy="5123706"/>
            </a:xfrm>
          </p:grpSpPr>
          <p:pic>
            <p:nvPicPr>
              <p:cNvPr id="3" name="Picture 2" descr="Qr code&#10;&#10;Description automatically generated">
                <a:extLst>
                  <a:ext uri="{FF2B5EF4-FFF2-40B4-BE49-F238E27FC236}">
                    <a16:creationId xmlns:a16="http://schemas.microsoft.com/office/drawing/2014/main" id="{80123C6B-AF31-FA13-96EA-F8E6FE3C02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5944" y="2170677"/>
                <a:ext cx="3295597" cy="4093132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AEF5BF-996D-DCA7-B1D7-009F5D70E8D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925679" y="1140103"/>
                <a:ext cx="255612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>
                    <a:effectLst/>
                    <a:latin typeface="Franklin Gothic Demi" panose="020B0703020102020204" pitchFamily="34" charset="0"/>
                    <a:ea typeface="Avenir Next LT Pro" panose="020B0504020202020204" pitchFamily="34" charset="0"/>
                    <a:cs typeface="Times New Roman" panose="02020603050405020304" pitchFamily="18" charset="0"/>
                  </a:rPr>
                  <a:t>“I would like to </a:t>
                </a:r>
                <a:br>
                  <a:rPr lang="en-US" sz="2400" b="0" dirty="0">
                    <a:effectLst/>
                    <a:latin typeface="Franklin Gothic Demi" panose="020B0703020102020204" pitchFamily="34" charset="0"/>
                    <a:ea typeface="Avenir Next LT Pro" panose="020B0504020202020204" pitchFamily="34" charset="0"/>
                    <a:cs typeface="Times New Roman" panose="02020603050405020304" pitchFamily="18" charset="0"/>
                  </a:rPr>
                </a:br>
                <a:r>
                  <a:rPr lang="en-US" sz="2400" b="0" dirty="0">
                    <a:effectLst/>
                    <a:latin typeface="Franklin Gothic Demi" panose="020B0703020102020204" pitchFamily="34" charset="0"/>
                    <a:ea typeface="Avenir Next LT Pro" panose="020B0504020202020204" pitchFamily="34" charset="0"/>
                    <a:cs typeface="Times New Roman" panose="02020603050405020304" pitchFamily="18" charset="0"/>
                  </a:rPr>
                  <a:t>be interviewed.”</a:t>
                </a:r>
                <a:endParaRPr lang="en-AU" sz="2400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05F26D-9AF3-BC88-9B15-6E951D23BC5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8143547" y="1156006"/>
              <a:ext cx="3295652" cy="5119372"/>
              <a:chOff x="7340461" y="1140103"/>
              <a:chExt cx="3295652" cy="5119372"/>
            </a:xfrm>
          </p:grpSpPr>
          <p:pic>
            <p:nvPicPr>
              <p:cNvPr id="2" name="Picture 1" descr="Qr code&#10;&#10;Description automatically generated">
                <a:extLst>
                  <a:ext uri="{FF2B5EF4-FFF2-40B4-BE49-F238E27FC236}">
                    <a16:creationId xmlns:a16="http://schemas.microsoft.com/office/drawing/2014/main" id="{C35FE49A-8E12-4956-D070-71B702DE42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0461" y="2166275"/>
                <a:ext cx="3295652" cy="409320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D9EF60-DD2B-4814-3DF9-5AFDB12A9D3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11954" y="1140103"/>
                <a:ext cx="295266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>
                    <a:effectLst/>
                    <a:latin typeface="Franklin Gothic Demi" panose="020B0703020102020204" pitchFamily="34" charset="0"/>
                    <a:ea typeface="Avenir Next LT Pro" panose="020B0504020202020204" pitchFamily="34" charset="0"/>
                    <a:cs typeface="Times New Roman" panose="02020603050405020304" pitchFamily="18" charset="0"/>
                  </a:rPr>
                  <a:t>“I would like to </a:t>
                </a:r>
                <a:br>
                  <a:rPr lang="en-US" sz="2400" b="0" dirty="0">
                    <a:effectLst/>
                    <a:latin typeface="Franklin Gothic Demi" panose="020B0703020102020204" pitchFamily="34" charset="0"/>
                    <a:ea typeface="Avenir Next LT Pro" panose="020B0504020202020204" pitchFamily="34" charset="0"/>
                    <a:cs typeface="Times New Roman" panose="02020603050405020304" pitchFamily="18" charset="0"/>
                  </a:rPr>
                </a:br>
                <a:r>
                  <a:rPr lang="en-US" sz="2400" b="0" dirty="0">
                    <a:effectLst/>
                    <a:latin typeface="Franklin Gothic Demi" panose="020B0703020102020204" pitchFamily="34" charset="0"/>
                    <a:ea typeface="Avenir Next LT Pro" panose="020B0504020202020204" pitchFamily="34" charset="0"/>
                    <a:cs typeface="Times New Roman" panose="02020603050405020304" pitchFamily="18" charset="0"/>
                  </a:rPr>
                  <a:t>contribute content.”</a:t>
                </a:r>
                <a:endParaRPr lang="en-AU" sz="2400" dirty="0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36E0FC-9F16-9B3C-11AB-3F9929AA8B0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28020" y="1525316"/>
              <a:ext cx="3735960" cy="203609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3851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9083" y="4911612"/>
            <a:ext cx="11570208" cy="35732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3200" dirty="0"/>
          </a:p>
          <a:p>
            <a:r>
              <a:rPr lang="en-US" sz="3200" dirty="0">
                <a:cs typeface="Calibri" pitchFamily="34" charset="0"/>
              </a:rPr>
              <a:t>Editors: </a:t>
            </a:r>
            <a:r>
              <a:rPr lang="en-US" sz="3200" dirty="0"/>
              <a:t>Fredrik O. Andersson, </a:t>
            </a:r>
            <a:r>
              <a:rPr lang="en-US" sz="3200" dirty="0">
                <a:cs typeface="Calibri" pitchFamily="34" charset="0"/>
              </a:rPr>
              <a:t>Susan </a:t>
            </a:r>
            <a:r>
              <a:rPr lang="en-US" sz="3200" dirty="0" err="1">
                <a:cs typeface="Calibri" pitchFamily="34" charset="0"/>
              </a:rPr>
              <a:t>Appe</a:t>
            </a:r>
            <a:r>
              <a:rPr lang="en-US" sz="3200" dirty="0">
                <a:cs typeface="Calibri" pitchFamily="34" charset="0"/>
              </a:rPr>
              <a:t>, </a:t>
            </a:r>
            <a:r>
              <a:rPr lang="en-US" sz="3200" dirty="0" err="1"/>
              <a:t>Galia</a:t>
            </a:r>
            <a:r>
              <a:rPr lang="en-US" sz="3200" dirty="0"/>
              <a:t> </a:t>
            </a:r>
            <a:r>
              <a:rPr lang="en-US" sz="3200" dirty="0" err="1"/>
              <a:t>Chimiak</a:t>
            </a:r>
            <a:endParaRPr lang="en-US" sz="3200" dirty="0">
              <a:cs typeface="Calibri" pitchFamily="34" charset="0"/>
            </a:endParaRPr>
          </a:p>
          <a:p>
            <a:r>
              <a:rPr lang="en-US" sz="3200" dirty="0"/>
              <a:t>Book editor: Marc </a:t>
            </a:r>
            <a:r>
              <a:rPr lang="en-US" sz="3200" dirty="0" err="1"/>
              <a:t>Jegers</a:t>
            </a:r>
            <a:endParaRPr lang="en-US" sz="3200" dirty="0">
              <a:solidFill>
                <a:srgbClr val="002060"/>
              </a:solidFill>
              <a:cs typeface="Calibri" pitchFamily="34" charset="0"/>
            </a:endParaRPr>
          </a:p>
          <a:p>
            <a:endParaRPr lang="de-AT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670F4-FF63-0A46-8D22-B4AE3FF8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8A40D3-862C-9A45-A815-EFAF49BFA99D}"/>
              </a:ext>
            </a:extLst>
          </p:cNvPr>
          <p:cNvSpPr txBox="1"/>
          <p:nvPr/>
        </p:nvSpPr>
        <p:spPr>
          <a:xfrm>
            <a:off x="316992" y="4343352"/>
            <a:ext cx="1166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78F9D"/>
                </a:solidFill>
                <a:latin typeface="+mj-lt"/>
                <a:cs typeface="Calibri" pitchFamily="34" charset="0"/>
              </a:rPr>
              <a:t>Official journal of </a:t>
            </a:r>
            <a:r>
              <a:rPr lang="pl-PL" sz="4000" b="1" dirty="0">
                <a:solidFill>
                  <a:srgbClr val="178F9D"/>
                </a:solidFill>
                <a:latin typeface="+mj-lt"/>
                <a:cs typeface="Calibri" pitchFamily="34" charset="0"/>
              </a:rPr>
              <a:t>ISTR, </a:t>
            </a:r>
            <a:r>
              <a:rPr lang="pl-PL" sz="4000" b="1" dirty="0" err="1">
                <a:solidFill>
                  <a:srgbClr val="178F9D"/>
                </a:solidFill>
                <a:latin typeface="+mj-lt"/>
                <a:cs typeface="Calibri" pitchFamily="34" charset="0"/>
              </a:rPr>
              <a:t>established</a:t>
            </a:r>
            <a:r>
              <a:rPr lang="pl-PL" sz="4000" b="1" dirty="0">
                <a:solidFill>
                  <a:srgbClr val="178F9D"/>
                </a:solidFill>
                <a:latin typeface="+mj-lt"/>
                <a:cs typeface="Calibri" pitchFamily="34" charset="0"/>
              </a:rPr>
              <a:t> in 1992</a:t>
            </a:r>
            <a:r>
              <a:rPr lang="en-US" sz="4000" b="1" dirty="0">
                <a:solidFill>
                  <a:srgbClr val="178F9D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pic>
        <p:nvPicPr>
          <p:cNvPr id="7" name="Picture 2" descr="\\Genv2-pdc\1_Gen-v2.0\Input\G027\G0272015040001\Process\11266\11266.tif">
            <a:extLst>
              <a:ext uri="{FF2B5EF4-FFF2-40B4-BE49-F238E27FC236}">
                <a16:creationId xmlns:a16="http://schemas.microsoft.com/office/drawing/2014/main" id="{E3BBFA97-4D74-6BCD-6DB8-AB9175201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20242" b="56793"/>
          <a:stretch/>
        </p:blipFill>
        <p:spPr bwMode="auto">
          <a:xfrm>
            <a:off x="1694687" y="157391"/>
            <a:ext cx="8906908" cy="2889726"/>
          </a:xfrm>
          <a:prstGeom prst="rect">
            <a:avLst/>
          </a:prstGeom>
          <a:noFill/>
        </p:spPr>
      </p:pic>
      <p:pic>
        <p:nvPicPr>
          <p:cNvPr id="8" name="Picture 2" descr="\\Genv2-pdc\1_Gen-v2.0\Input\G027\G0272015040001\Process\11266\11266.tif">
            <a:extLst>
              <a:ext uri="{FF2B5EF4-FFF2-40B4-BE49-F238E27FC236}">
                <a16:creationId xmlns:a16="http://schemas.microsoft.com/office/drawing/2014/main" id="{CBB562BE-5C0B-55A2-8870-B2F57D2B1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3336" b="16130"/>
          <a:stretch/>
        </p:blipFill>
        <p:spPr bwMode="auto">
          <a:xfrm>
            <a:off x="1694687" y="2872782"/>
            <a:ext cx="8906909" cy="1325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8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1EBD-AC91-4064-A196-5B7A5352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8F9D"/>
                </a:solidFill>
              </a:rPr>
              <a:t>Publication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7C61B-8336-437B-AE71-1268B96A4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788535"/>
            <a:ext cx="10554574" cy="4188525"/>
          </a:xfrm>
        </p:spPr>
        <p:txBody>
          <a:bodyPr>
            <a:normAutofit/>
          </a:bodyPr>
          <a:lstStyle/>
          <a:p>
            <a:r>
              <a:rPr lang="en-US" sz="3600" dirty="0"/>
              <a:t>Be aware of predatory journals:</a:t>
            </a:r>
          </a:p>
          <a:p>
            <a:r>
              <a:rPr lang="en-US" sz="3600" b="1" u="sng" dirty="0">
                <a:hlinkClick r:id="rId2"/>
              </a:rPr>
              <a:t>See: </a:t>
            </a:r>
            <a:r>
              <a:rPr lang="en-US" sz="3600" dirty="0">
                <a:hlinkClick r:id="rId2"/>
              </a:rPr>
              <a:t>https://www.nature.com/articles/d41586-019-03759-y</a:t>
            </a:r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C74266-374E-4BA5-93FE-8BB007B6B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364" y="3074409"/>
            <a:ext cx="8410114" cy="14261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D6344-EE62-CF42-948E-388F4FBF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4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1EBD-AC91-4064-A196-5B7A5352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8F9D"/>
                </a:solidFill>
              </a:rPr>
              <a:t>Publication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7C61B-8336-437B-AE71-1268B96A4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788535"/>
            <a:ext cx="10554574" cy="4188525"/>
          </a:xfrm>
        </p:spPr>
        <p:txBody>
          <a:bodyPr>
            <a:normAutofit/>
          </a:bodyPr>
          <a:lstStyle/>
          <a:p>
            <a:r>
              <a:rPr lang="en-US" dirty="0"/>
              <a:t>Be aware of predatory journals: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https://predatoryjournals.com/journals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dirty="0"/>
          </a:p>
          <a:p>
            <a:r>
              <a:rPr lang="en-US" dirty="0"/>
              <a:t>There is also a movement towards “open access” journals</a:t>
            </a:r>
          </a:p>
          <a:p>
            <a:r>
              <a:rPr lang="en-US" dirty="0"/>
              <a:t>Journal rankings are frustrating for interdisciplinary scholars who are publishing in multiple fields</a:t>
            </a:r>
          </a:p>
          <a:p>
            <a:r>
              <a:rPr lang="en-US" dirty="0"/>
              <a:t>Publishing in higher-tier journals improves your record… But there are tradeoffs between getting the “perfect” publication vs getting “some” publications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C74266-374E-4BA5-93FE-8BB007B6B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114" y="1788535"/>
            <a:ext cx="4380975" cy="7429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D6344-EE62-CF42-948E-388F4FBF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166EE-8ACA-D445-96FE-1CDD233B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79" y="361244"/>
            <a:ext cx="11650132" cy="637257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400" i="1" dirty="0" err="1">
                <a:solidFill>
                  <a:srgbClr val="178F9D"/>
                </a:solidFill>
              </a:rPr>
              <a:t>Voluntas</a:t>
            </a:r>
            <a:r>
              <a:rPr lang="pl-PL" sz="4400" dirty="0">
                <a:solidFill>
                  <a:srgbClr val="178F9D"/>
                </a:solidFill>
              </a:rPr>
              <a:t> </a:t>
            </a:r>
            <a:r>
              <a:rPr lang="en-US" sz="4400" dirty="0">
                <a:solidFill>
                  <a:srgbClr val="178F9D"/>
                </a:solidFill>
              </a:rPr>
              <a:t>is an </a:t>
            </a:r>
            <a:r>
              <a:rPr lang="en-US" sz="4400" b="1" dirty="0">
                <a:solidFill>
                  <a:srgbClr val="178F9D"/>
                </a:solidFill>
              </a:rPr>
              <a:t>international</a:t>
            </a:r>
            <a:r>
              <a:rPr lang="en-US" sz="4400" dirty="0">
                <a:solidFill>
                  <a:srgbClr val="178F9D"/>
                </a:solidFill>
              </a:rPr>
              <a:t> and </a:t>
            </a:r>
            <a:r>
              <a:rPr lang="en-US" sz="4400" b="1" dirty="0">
                <a:solidFill>
                  <a:srgbClr val="178F9D"/>
                </a:solidFill>
              </a:rPr>
              <a:t>interdisciplinary</a:t>
            </a:r>
            <a:r>
              <a:rPr lang="en-US" sz="4400" dirty="0">
                <a:solidFill>
                  <a:srgbClr val="178F9D"/>
                </a:solidFill>
              </a:rPr>
              <a:t> journal that provides a central forum for worldwide research in the area between the state, market, and household sectors. </a:t>
            </a:r>
          </a:p>
          <a:p>
            <a:pPr marL="0" indent="0" algn="ctr">
              <a:buNone/>
            </a:pPr>
            <a:endParaRPr lang="pl-PL" sz="3600" dirty="0">
              <a:solidFill>
                <a:srgbClr val="178F9D"/>
              </a:solidFill>
            </a:endParaRPr>
          </a:p>
          <a:p>
            <a:pPr marL="0" indent="0" algn="ctr">
              <a:buNone/>
            </a:pPr>
            <a:r>
              <a:rPr lang="en-US" sz="3600" dirty="0"/>
              <a:t>It is a leading academic outlet for research on the third sector, publishing on topics related to civil society, nonprofit organizations, social enterprise, volunteering, and philanthropy. 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pl-PL" sz="3600" dirty="0"/>
          </a:p>
          <a:p>
            <a:pPr marL="0" indent="0" algn="ctr">
              <a:buNone/>
            </a:pPr>
            <a:r>
              <a:rPr lang="en-US" sz="3600" dirty="0"/>
              <a:t>The journal publishes </a:t>
            </a:r>
            <a:r>
              <a:rPr lang="en-US" sz="3600" b="1" dirty="0"/>
              <a:t>full-length articles</a:t>
            </a:r>
            <a:r>
              <a:rPr lang="en-US" sz="3600" dirty="0"/>
              <a:t> and </a:t>
            </a:r>
            <a:r>
              <a:rPr lang="en-US" sz="3600" b="1" dirty="0"/>
              <a:t>book reviews.</a:t>
            </a:r>
          </a:p>
          <a:p>
            <a:endParaRPr lang="en-US" sz="3200" dirty="0"/>
          </a:p>
          <a:p>
            <a:endParaRPr lang="en-US" sz="3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15854B-DF4D-A24C-B57D-A6B2745A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321873" y="382294"/>
            <a:ext cx="9549793" cy="692497"/>
          </a:xfrm>
        </p:spPr>
        <p:txBody>
          <a:bodyPr>
            <a:noAutofit/>
          </a:bodyPr>
          <a:lstStyle/>
          <a:p>
            <a:r>
              <a:rPr lang="en-US" sz="5500" b="1" dirty="0" err="1">
                <a:solidFill>
                  <a:srgbClr val="178F9D"/>
                </a:solidFill>
              </a:rPr>
              <a:t>Voluntas</a:t>
            </a:r>
            <a:r>
              <a:rPr lang="en-US" sz="5500" b="1" dirty="0">
                <a:solidFill>
                  <a:srgbClr val="178F9D"/>
                </a:solidFill>
              </a:rPr>
              <a:t> In </a:t>
            </a:r>
            <a:r>
              <a:rPr lang="en-US" sz="5500" b="1">
                <a:solidFill>
                  <a:srgbClr val="178F9D"/>
                </a:solidFill>
              </a:rPr>
              <a:t>Numbers </a:t>
            </a:r>
            <a:endParaRPr lang="de-DE" sz="5500" b="1" dirty="0">
              <a:solidFill>
                <a:srgbClr val="178F9D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24464B-CCAB-A846-A14B-C49425B1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0076" y="1505679"/>
            <a:ext cx="11472862" cy="9448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000" dirty="0">
                <a:latin typeface="Calibri" pitchFamily="34" charset="0"/>
                <a:cs typeface="Calibri" pitchFamily="34" charset="0"/>
              </a:rPr>
              <a:t>In 2021: </a:t>
            </a:r>
            <a:r>
              <a:rPr lang="pl-PL" sz="3000" dirty="0" err="1">
                <a:latin typeface="Calibri" pitchFamily="34" charset="0"/>
                <a:cs typeface="Calibri" pitchFamily="34" charset="0"/>
              </a:rPr>
              <a:t>Voluntas</a:t>
            </a:r>
            <a:r>
              <a:rPr lang="pl-PL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3000" dirty="0" err="1">
                <a:latin typeface="Calibri" pitchFamily="34" charset="0"/>
                <a:cs typeface="Calibri" pitchFamily="34" charset="0"/>
              </a:rPr>
              <a:t>received</a:t>
            </a:r>
            <a:r>
              <a:rPr lang="pl-PL" sz="3000" dirty="0">
                <a:latin typeface="Calibri" pitchFamily="34" charset="0"/>
                <a:cs typeface="Calibri" pitchFamily="34" charset="0"/>
              </a:rPr>
              <a:t> m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anuscripts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submitted from </a:t>
            </a:r>
            <a:r>
              <a:rPr lang="pl-PL" sz="3000" dirty="0">
                <a:latin typeface="Calibri" pitchFamily="34" charset="0"/>
                <a:cs typeface="Calibri" pitchFamily="34" charset="0"/>
              </a:rPr>
              <a:t>67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different countries</a:t>
            </a:r>
            <a:r>
              <a:rPr lang="pl-PL" sz="3000" dirty="0">
                <a:latin typeface="Calibri" pitchFamily="34" charset="0"/>
                <a:cs typeface="Calibri" pitchFamily="34" charset="0"/>
              </a:rPr>
              <a:t>, and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accepted manuscripts</a:t>
            </a:r>
            <a:r>
              <a:rPr lang="pl-PL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from </a:t>
            </a:r>
            <a:r>
              <a:rPr lang="pl-PL" sz="3000" dirty="0">
                <a:latin typeface="Calibri" pitchFamily="34" charset="0"/>
                <a:cs typeface="Calibri" pitchFamily="34" charset="0"/>
              </a:rPr>
              <a:t>33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(</a:t>
            </a:r>
            <a:r>
              <a:rPr lang="pl-PL" sz="3000" dirty="0" err="1">
                <a:latin typeface="Calibri" pitchFamily="34" charset="0"/>
                <a:cs typeface="Calibri" pitchFamily="34" charset="0"/>
              </a:rPr>
              <a:t>up</a:t>
            </a:r>
            <a:r>
              <a:rPr lang="pl-PL" sz="3000" dirty="0">
                <a:latin typeface="Calibri" pitchFamily="34" charset="0"/>
                <a:cs typeface="Calibri" pitchFamily="34" charset="0"/>
              </a:rPr>
              <a:t> from 25 in 2020) </a:t>
            </a:r>
          </a:p>
          <a:p>
            <a:endParaRPr lang="pl-PL" sz="30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/>
              <a:t>1-Year Impact Factor 2.795 (2021)</a:t>
            </a:r>
            <a:br>
              <a:rPr lang="en-US" sz="3200" dirty="0"/>
            </a:br>
            <a:r>
              <a:rPr lang="en-US" sz="3200" dirty="0"/>
              <a:t>5-Year Impact Factor 2.930 (2021)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202</a:t>
            </a:r>
            <a:r>
              <a:rPr lang="pl-PL" sz="3200" dirty="0"/>
              <a:t>1</a:t>
            </a:r>
            <a:r>
              <a:rPr lang="en-US" sz="3200" dirty="0"/>
              <a:t>: 4</a:t>
            </a:r>
            <a:r>
              <a:rPr lang="pl-PL" sz="3200" dirty="0"/>
              <a:t>67</a:t>
            </a:r>
            <a:r>
              <a:rPr lang="en-US" sz="3200" dirty="0"/>
              <a:t>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7</a:t>
            </a:r>
            <a:r>
              <a:rPr lang="pl-PL" sz="3200" dirty="0"/>
              <a:t>3</a:t>
            </a:r>
            <a:r>
              <a:rPr lang="en-US" sz="3200" dirty="0"/>
              <a:t> days from submission to first decision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2</a:t>
            </a:r>
            <a:r>
              <a:rPr lang="pl-PL" sz="3200" dirty="0"/>
              <a:t>67</a:t>
            </a:r>
            <a:r>
              <a:rPr lang="en-US" sz="3200" dirty="0"/>
              <a:t> days from submission to acceptance</a:t>
            </a:r>
            <a:endParaRPr 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3200" dirty="0"/>
          </a:p>
          <a:p>
            <a:endParaRPr lang="pl-PL" sz="3000" dirty="0">
              <a:latin typeface="Calibri" pitchFamily="34" charset="0"/>
              <a:cs typeface="Calibri" pitchFamily="34" charset="0"/>
            </a:endParaRPr>
          </a:p>
          <a:p>
            <a:endParaRPr lang="pl-PL" sz="3000" dirty="0">
              <a:latin typeface="Calibri" pitchFamily="34" charset="0"/>
              <a:cs typeface="Calibri" pitchFamily="34" charset="0"/>
            </a:endParaRPr>
          </a:p>
          <a:p>
            <a:endParaRPr lang="pl-PL" sz="3000" dirty="0">
              <a:latin typeface="Calibri" pitchFamily="34" charset="0"/>
              <a:cs typeface="Calibri" pitchFamily="34" charset="0"/>
            </a:endParaRPr>
          </a:p>
          <a:p>
            <a:endParaRPr lang="en-US" sz="3000" dirty="0">
              <a:latin typeface="Calibri" pitchFamily="34" charset="0"/>
              <a:cs typeface="Calibri" pitchFamily="34" charset="0"/>
            </a:endParaRPr>
          </a:p>
          <a:p>
            <a:endParaRPr lang="en-US" sz="3000" dirty="0">
              <a:latin typeface="Calibri" pitchFamily="34" charset="0"/>
              <a:cs typeface="Calibri" pitchFamily="34" charset="0"/>
            </a:endParaRPr>
          </a:p>
          <a:p>
            <a:endParaRPr lang="en-US" sz="3000" dirty="0">
              <a:latin typeface="Calibri" pitchFamily="34" charset="0"/>
              <a:cs typeface="Calibri" pitchFamily="34" charset="0"/>
            </a:endParaRPr>
          </a:p>
          <a:p>
            <a:endParaRPr lang="en-US" sz="3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3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3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3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07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85FE-460B-834B-A226-6142B782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6" y="1995841"/>
            <a:ext cx="3929063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500" b="1" kern="1200" dirty="0">
                <a:solidFill>
                  <a:srgbClr val="178F9D"/>
                </a:solidFill>
                <a:latin typeface="+mj-lt"/>
                <a:ea typeface="+mj-ea"/>
                <a:cs typeface="+mj-cs"/>
              </a:rPr>
              <a:t>Disciplines and Fields of Submissions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653F8A-E72E-3841-90A9-74D8D20FCB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971186"/>
              </p:ext>
            </p:extLst>
          </p:nvPr>
        </p:nvGraphicFramePr>
        <p:xfrm>
          <a:off x="5667748" y="16648"/>
          <a:ext cx="5044947" cy="6837233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089024">
                  <a:extLst>
                    <a:ext uri="{9D8B030D-6E8A-4147-A177-3AD203B41FA5}">
                      <a16:colId xmlns:a16="http://schemas.microsoft.com/office/drawing/2014/main" val="1154282526"/>
                    </a:ext>
                  </a:extLst>
                </a:gridCol>
                <a:gridCol w="1955923">
                  <a:extLst>
                    <a:ext uri="{9D8B030D-6E8A-4147-A177-3AD203B41FA5}">
                      <a16:colId xmlns:a16="http://schemas.microsoft.com/office/drawing/2014/main" val="4190109142"/>
                    </a:ext>
                  </a:extLst>
                </a:gridCol>
              </a:tblGrid>
              <a:tr h="52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Primary Discipline</a:t>
                      </a:r>
                      <a:endParaRPr lang="en-US" sz="23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F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Submissions</a:t>
                      </a:r>
                      <a:endParaRPr lang="en-US" sz="23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F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63673"/>
                  </a:ext>
                </a:extLst>
              </a:tr>
              <a:tr h="524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Sociology</a:t>
                      </a:r>
                      <a:endParaRPr lang="en-US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714</a:t>
                      </a:r>
                      <a:endParaRPr lang="en-US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905482"/>
                  </a:ext>
                </a:extLst>
              </a:tr>
              <a:tr h="524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Management</a:t>
                      </a:r>
                      <a:endParaRPr lang="en-US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653</a:t>
                      </a:r>
                      <a:endParaRPr lang="en-US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638308"/>
                  </a:ext>
                </a:extLst>
              </a:tr>
              <a:tr h="524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Public Administration</a:t>
                      </a:r>
                      <a:endParaRPr lang="en-US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481</a:t>
                      </a:r>
                      <a:endParaRPr lang="en-US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240921"/>
                  </a:ext>
                </a:extLst>
              </a:tr>
              <a:tr h="524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Philanthropy</a:t>
                      </a:r>
                      <a:endParaRPr lang="en-US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440</a:t>
                      </a:r>
                      <a:endParaRPr lang="en-US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880267"/>
                  </a:ext>
                </a:extLst>
              </a:tr>
              <a:tr h="524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Political Studies</a:t>
                      </a:r>
                      <a:endParaRPr lang="en-US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en-US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661440"/>
                  </a:ext>
                </a:extLst>
              </a:tr>
              <a:tr h="524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Economics</a:t>
                      </a:r>
                      <a:endParaRPr lang="en-US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285</a:t>
                      </a:r>
                      <a:endParaRPr lang="en-US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115913"/>
                  </a:ext>
                </a:extLst>
              </a:tr>
              <a:tr h="524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Psychology</a:t>
                      </a:r>
                      <a:endParaRPr lang="en-US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218</a:t>
                      </a:r>
                      <a:endParaRPr lang="en-US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185318"/>
                  </a:ext>
                </a:extLst>
              </a:tr>
              <a:tr h="524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Humanities</a:t>
                      </a:r>
                      <a:endParaRPr lang="en-US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126</a:t>
                      </a:r>
                      <a:endParaRPr lang="en-US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705271"/>
                  </a:ext>
                </a:extLst>
              </a:tr>
              <a:tr h="524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Anthropology</a:t>
                      </a:r>
                      <a:endParaRPr lang="en-US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382396"/>
                  </a:ext>
                </a:extLst>
              </a:tr>
              <a:tr h="524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Education and Pedagogy</a:t>
                      </a:r>
                      <a:endParaRPr lang="en-US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en-US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301060"/>
                  </a:ext>
                </a:extLst>
              </a:tr>
              <a:tr h="524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Law and Legal Studies</a:t>
                      </a:r>
                      <a:endParaRPr lang="en-US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811825"/>
                  </a:ext>
                </a:extLst>
              </a:tr>
              <a:tr h="52475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en-US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2232" marR="9813" marT="20638" marB="1547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38457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673EA3-8CE7-1845-BD99-4717BF9D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C44AA-3677-6049-B624-CDBE5BA17986}"/>
              </a:ext>
            </a:extLst>
          </p:cNvPr>
          <p:cNvSpPr txBox="1"/>
          <p:nvPr/>
        </p:nvSpPr>
        <p:spPr>
          <a:xfrm>
            <a:off x="10891644" y="646437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10/23/2021</a:t>
            </a:r>
          </a:p>
        </p:txBody>
      </p:sp>
    </p:spTree>
    <p:extLst>
      <p:ext uri="{BB962C8B-B14F-4D97-AF65-F5344CB8AC3E}">
        <p14:creationId xmlns:p14="http://schemas.microsoft.com/office/powerpoint/2010/main" val="102631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82C7-2D6E-1F86-A298-757787F4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Please Register to Review!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BE8C0-3D7B-B255-39DE-23337F7FB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“Register Now”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FB685-F1D2-E14F-E75B-28D03069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CE1E0AFF-4332-3CAC-BBE5-86798BE9F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348" y="2106535"/>
            <a:ext cx="3671529" cy="3671529"/>
          </a:xfrm>
          <a:prstGeom prst="rect">
            <a:avLst/>
          </a:prstGeom>
        </p:spPr>
      </p:pic>
      <p:pic>
        <p:nvPicPr>
          <p:cNvPr id="6" name="Picture 2" descr="\\Genv2-pdc\1_Gen-v2.0\Input\G027\G0272015040001\Process\11266\11266.tif">
            <a:extLst>
              <a:ext uri="{FF2B5EF4-FFF2-40B4-BE49-F238E27FC236}">
                <a16:creationId xmlns:a16="http://schemas.microsoft.com/office/drawing/2014/main" id="{B180B1C4-777C-F4D1-2D85-958BF866D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20242" b="56793"/>
          <a:stretch/>
        </p:blipFill>
        <p:spPr bwMode="auto">
          <a:xfrm>
            <a:off x="838200" y="3012411"/>
            <a:ext cx="6096000" cy="1977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826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EC6D5-209D-9248-8580-6119ACA86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2748268"/>
            <a:ext cx="6200775" cy="4433893"/>
          </a:xfrm>
        </p:spPr>
        <p:txBody>
          <a:bodyPr/>
          <a:lstStyle/>
          <a:p>
            <a:r>
              <a:rPr lang="en-US" dirty="0"/>
              <a:t>Join us: @</a:t>
            </a:r>
            <a:r>
              <a:rPr lang="en-US" dirty="0" err="1"/>
              <a:t>VoluntasJournal</a:t>
            </a:r>
            <a:r>
              <a:rPr lang="en-US" dirty="0"/>
              <a:t> </a:t>
            </a:r>
          </a:p>
          <a:p>
            <a:r>
              <a:rPr lang="en-US" dirty="0"/>
              <a:t>About 850 tweets since April 2021</a:t>
            </a:r>
          </a:p>
          <a:p>
            <a:endParaRPr lang="en-US" dirty="0"/>
          </a:p>
          <a:p>
            <a:r>
              <a:rPr lang="en-US" dirty="0"/>
              <a:t>Social Media Editor</a:t>
            </a:r>
          </a:p>
          <a:p>
            <a:pPr lvl="1"/>
            <a:r>
              <a:rPr lang="en-US" sz="2800" b="1" dirty="0"/>
              <a:t>Marlene Walk, </a:t>
            </a:r>
            <a:r>
              <a:rPr lang="en-US" sz="2800" dirty="0"/>
              <a:t>Indiana University - Purdue University, Indianapolis, USA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FDC7CC-C084-A144-8EB6-C94E5756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DE8929D-5537-D64A-B215-FD3C56A2B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49971"/>
          <a:stretch/>
        </p:blipFill>
        <p:spPr>
          <a:xfrm>
            <a:off x="6315420" y="157163"/>
            <a:ext cx="5762278" cy="6242049"/>
          </a:xfrm>
          <a:prstGeom prst="rect">
            <a:avLst/>
          </a:prstGeom>
        </p:spPr>
      </p:pic>
      <p:pic>
        <p:nvPicPr>
          <p:cNvPr id="5122" name="Picture 2" descr="Who Made That Twitter Bird? - The New York Times">
            <a:extLst>
              <a:ext uri="{FF2B5EF4-FFF2-40B4-BE49-F238E27FC236}">
                <a16:creationId xmlns:a16="http://schemas.microsoft.com/office/drawing/2014/main" id="{CD884CFF-5DD5-7043-8D08-58A4D979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2" y="304800"/>
            <a:ext cx="33401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1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7C50-AFDE-4768-AE8A-0390B874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8F9D"/>
                </a:solidFill>
              </a:rPr>
              <a:t>WHERE you can publish as a scholar/practitioner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8587-AB2B-4B07-85AC-34478768B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0815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Conference proceedings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Newspaper articles or editorials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Monographs or reports from funded research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Policy briefs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Book chapters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Peer-reviewed articles in academic journals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Books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Book reviews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Blogs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71FF4-7A6B-46FF-AFFF-8C54150BFC50}"/>
              </a:ext>
            </a:extLst>
          </p:cNvPr>
          <p:cNvSpPr txBox="1"/>
          <p:nvPr/>
        </p:nvSpPr>
        <p:spPr>
          <a:xfrm>
            <a:off x="6869723" y="2491740"/>
            <a:ext cx="5108917" cy="304698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Questions: </a:t>
            </a:r>
          </a:p>
          <a:p>
            <a:pPr marL="342900" indent="-342900">
              <a:buAutoNum type="arabicPeriod"/>
            </a:pPr>
            <a:r>
              <a:rPr lang="en-US" sz="2400" dirty="0"/>
              <a:t>Which items are most important for your institution?</a:t>
            </a:r>
          </a:p>
          <a:p>
            <a:pPr marL="342900" indent="-342900">
              <a:buAutoNum type="arabicPeriod"/>
            </a:pPr>
            <a:r>
              <a:rPr lang="en-US" sz="2400" dirty="0"/>
              <a:t>Which items are most important for you?</a:t>
            </a:r>
          </a:p>
          <a:p>
            <a:pPr marL="342900" indent="-342900">
              <a:buAutoNum type="arabicPeriod"/>
            </a:pPr>
            <a:r>
              <a:rPr lang="en-US" sz="2400" dirty="0"/>
              <a:t>Are some items a “waste of time”?</a:t>
            </a:r>
          </a:p>
          <a:p>
            <a:pPr marL="342900" indent="-342900">
              <a:buAutoNum type="arabicPeriod"/>
            </a:pPr>
            <a:r>
              <a:rPr lang="en-US" sz="2400" dirty="0"/>
              <a:t>Which items are “easiest” for you?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6A0B3-4B57-A14B-950E-1DC4FA6C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7C50-AFDE-4768-AE8A-0390B874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8F9D"/>
                </a:solidFill>
              </a:rPr>
              <a:t>WHERE you can publish as a scholar/practitioner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8587-AB2B-4B07-85AC-34478768B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0815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Conference proceedings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Newspaper articles or editorials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Monographs or reports from funded research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Policy briefs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Book chapters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Peer-reviewed articles in academic journals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Books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Book reviews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Blogs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71FF4-7A6B-46FF-AFFF-8C54150BFC50}"/>
              </a:ext>
            </a:extLst>
          </p:cNvPr>
          <p:cNvSpPr txBox="1"/>
          <p:nvPr/>
        </p:nvSpPr>
        <p:spPr>
          <a:xfrm>
            <a:off x="6869723" y="2491740"/>
            <a:ext cx="5108917" cy="304698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Questions: </a:t>
            </a:r>
          </a:p>
          <a:p>
            <a:pPr marL="342900" indent="-342900">
              <a:buAutoNum type="arabicPeriod"/>
            </a:pPr>
            <a:r>
              <a:rPr lang="en-US" sz="2400" dirty="0"/>
              <a:t>Which items are most important for your institution?</a:t>
            </a:r>
          </a:p>
          <a:p>
            <a:pPr marL="342900" indent="-342900">
              <a:buAutoNum type="arabicPeriod"/>
            </a:pPr>
            <a:r>
              <a:rPr lang="en-US" sz="2400" dirty="0"/>
              <a:t>Which items are most important for you?</a:t>
            </a:r>
          </a:p>
          <a:p>
            <a:pPr marL="342900" indent="-342900">
              <a:buAutoNum type="arabicPeriod"/>
            </a:pPr>
            <a:r>
              <a:rPr lang="en-US" sz="2400" dirty="0"/>
              <a:t>Are some items a “waste of time”?</a:t>
            </a:r>
          </a:p>
          <a:p>
            <a:pPr marL="342900" indent="-342900">
              <a:buAutoNum type="arabicPeriod"/>
            </a:pPr>
            <a:r>
              <a:rPr lang="en-US" sz="2400" dirty="0"/>
              <a:t>Which items are “easiest” for you?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6A0B3-4B57-A14B-950E-1DC4FA6C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E5D8-EB9F-CD42-B640-80FDE3B633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8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1061</Words>
  <Application>Microsoft Office PowerPoint</Application>
  <PresentationFormat>Breitbild</PresentationFormat>
  <Paragraphs>199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Franklin Gothic Demi</vt:lpstr>
      <vt:lpstr>Verdana</vt:lpstr>
      <vt:lpstr>Motyw pakietu Office</vt:lpstr>
      <vt:lpstr>Academic Writing and Publishing  Resilient Urban Communities Consortium Conference Strathmore University, Nairobi, Kenya</vt:lpstr>
      <vt:lpstr>PowerPoint-Präsentation</vt:lpstr>
      <vt:lpstr>PowerPoint-Präsentation</vt:lpstr>
      <vt:lpstr>Voluntas In Numbers </vt:lpstr>
      <vt:lpstr>Disciplines and Fields of Submissions </vt:lpstr>
      <vt:lpstr>Please Register to Review! </vt:lpstr>
      <vt:lpstr>PowerPoint-Präsentation</vt:lpstr>
      <vt:lpstr>WHERE you can publish as a scholar/practitioner</vt:lpstr>
      <vt:lpstr>WHERE you can publish as a scholar/practitioner</vt:lpstr>
      <vt:lpstr>General Observations</vt:lpstr>
      <vt:lpstr>Pieces of an Article: Title and Abstract</vt:lpstr>
      <vt:lpstr>Pieces of an Article: Opening Parts</vt:lpstr>
      <vt:lpstr>Pieces of an Article: Theoretical Contribution </vt:lpstr>
      <vt:lpstr>Pieces of an Article: Approach and Methodological Rigor </vt:lpstr>
      <vt:lpstr>Pieces of an Article: The So What? </vt:lpstr>
      <vt:lpstr>Research Approach/Paper Outline</vt:lpstr>
      <vt:lpstr>PowerPoint-Präsentation</vt:lpstr>
      <vt:lpstr>ISTR PhD Seminar Alumni Quarterly Newsletter</vt:lpstr>
      <vt:lpstr>PowerPoint-Präsentation</vt:lpstr>
      <vt:lpstr>Publication Hierarchy</vt:lpstr>
      <vt:lpstr>Publication Hierarchy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in the Third Sector</dc:title>
  <dc:creator>Appe, Susan M</dc:creator>
  <cp:lastModifiedBy>Turczynski, Roman Paul</cp:lastModifiedBy>
  <cp:revision>113</cp:revision>
  <dcterms:created xsi:type="dcterms:W3CDTF">2019-06-23T16:21:07Z</dcterms:created>
  <dcterms:modified xsi:type="dcterms:W3CDTF">2023-10-23T14:23:04Z</dcterms:modified>
</cp:coreProperties>
</file>